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семей за 3 года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2021</c:v>
                </c:pt>
                <c:pt idx="1">
                  <c:v>1 полугодие 2022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мей за 2 года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2021</c:v>
                </c:pt>
                <c:pt idx="1">
                  <c:v>1 полугодие 2022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75</c:v>
                </c:pt>
                <c:pt idx="1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0487424"/>
        <c:axId val="70505600"/>
        <c:axId val="0"/>
      </c:bar3DChart>
      <c:catAx>
        <c:axId val="70487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70505600"/>
        <c:crosses val="autoZero"/>
        <c:auto val="1"/>
        <c:lblAlgn val="ctr"/>
        <c:lblOffset val="100"/>
        <c:noMultiLvlLbl val="0"/>
      </c:catAx>
      <c:valAx>
        <c:axId val="70505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487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77976190476187"/>
          <c:y val="3.8065429321334825E-2"/>
          <c:w val="0.65761529808773911"/>
          <c:h val="0.541576490438695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Вход в программу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деструктивный стиль воспитания</c:v>
                </c:pt>
                <c:pt idx="1">
                  <c:v>дистантные семьи</c:v>
                </c:pt>
                <c:pt idx="2">
                  <c:v>повышенная конфликтность</c:v>
                </c:pt>
                <c:pt idx="3">
                  <c:v>тревожность родителей</c:v>
                </c:pt>
                <c:pt idx="4">
                  <c:v>трудности понимания</c:v>
                </c:pt>
                <c:pt idx="5">
                  <c:v>особенности развития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0.25</c:v>
                </c:pt>
                <c:pt idx="1">
                  <c:v>0.08</c:v>
                </c:pt>
                <c:pt idx="2">
                  <c:v>0.06</c:v>
                </c:pt>
                <c:pt idx="3">
                  <c:v>0.45</c:v>
                </c:pt>
                <c:pt idx="4">
                  <c:v>0.2</c:v>
                </c:pt>
                <c:pt idx="5">
                  <c:v>0.74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Выход из программы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деструктивный стиль воспитания</c:v>
                </c:pt>
                <c:pt idx="1">
                  <c:v>дистантные семьи</c:v>
                </c:pt>
                <c:pt idx="2">
                  <c:v>повышенная конфликтность</c:v>
                </c:pt>
                <c:pt idx="3">
                  <c:v>тревожность родителей</c:v>
                </c:pt>
                <c:pt idx="4">
                  <c:v>трудности понимания</c:v>
                </c:pt>
                <c:pt idx="5">
                  <c:v>особенности развития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0.1</c:v>
                </c:pt>
                <c:pt idx="1">
                  <c:v>0.05</c:v>
                </c:pt>
                <c:pt idx="2">
                  <c:v>0.04</c:v>
                </c:pt>
                <c:pt idx="3">
                  <c:v>0.23</c:v>
                </c:pt>
                <c:pt idx="4">
                  <c:v>0.05</c:v>
                </c:pt>
                <c:pt idx="5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0409600"/>
        <c:axId val="70411392"/>
        <c:axId val="0"/>
      </c:bar3DChart>
      <c:catAx>
        <c:axId val="70409600"/>
        <c:scaling>
          <c:orientation val="minMax"/>
        </c:scaling>
        <c:delete val="0"/>
        <c:axPos val="b"/>
        <c:majorTickMark val="out"/>
        <c:minorTickMark val="none"/>
        <c:tickLblPos val="nextTo"/>
        <c:crossAx val="70411392"/>
        <c:crosses val="autoZero"/>
        <c:auto val="1"/>
        <c:lblAlgn val="ctr"/>
        <c:lblOffset val="100"/>
        <c:noMultiLvlLbl val="0"/>
      </c:catAx>
      <c:valAx>
        <c:axId val="704113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0409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54806430446196"/>
          <c:y val="0.28729846269216341"/>
          <c:w val="0.20475745219347594"/>
          <c:h val="0.2468316460442444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92398172450678"/>
          <c:y val="0.13555097920452247"/>
          <c:w val="0.51699074074074058"/>
          <c:h val="0.8698981852039003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уровни адаптации</c:v>
                </c:pt>
              </c:strCache>
            </c:strRef>
          </c:tx>
          <c:explosion val="18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легкая</c:v>
                </c:pt>
                <c:pt idx="1">
                  <c:v>средняя</c:v>
                </c:pt>
                <c:pt idx="2">
                  <c:v>тяжелая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0.63</c:v>
                </c:pt>
                <c:pt idx="1">
                  <c:v>0.27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83266586468358161"/>
          <c:y val="0.35478760347264288"/>
          <c:w val="0.15807487605715953"/>
          <c:h val="0.25196305269533609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0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97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9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33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117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28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52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80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7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1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01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"/>
            <a:ext cx="9144000" cy="6858001"/>
          </a:xfrm>
          <a:prstGeom prst="rect">
            <a:avLst/>
          </a:prstGeom>
          <a:gradFill flip="none" rotWithShape="1">
            <a:gsLst>
              <a:gs pos="7900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33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88967-1E6E-4C30-9519-42C1FF020400}" type="datetimeFigureOut">
              <a:rPr lang="en-GB" smtClean="0"/>
              <a:pPr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5CB38-A3BF-41B1-94C4-CF3DBE8C43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5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04800"/>
            <a:ext cx="5105400" cy="3505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Программа социально-психологической и социально-педагогической поддержки материнства и отцовства </a:t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«Растём вместе»</a:t>
            </a:r>
            <a:endParaRPr lang="en-GB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5410200"/>
            <a:ext cx="4419600" cy="5334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КГБУ СО Центр семьи «Минусинский»</a:t>
            </a:r>
          </a:p>
        </p:txBody>
      </p:sp>
    </p:spTree>
    <p:extLst>
      <p:ext uri="{BB962C8B-B14F-4D97-AF65-F5344CB8AC3E}">
        <p14:creationId xmlns:p14="http://schemas.microsoft.com/office/powerpoint/2010/main" val="42126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12954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Цель: создание условий для успешной социализации семьи, воспитывающей ребенка (детей) раннего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возраста (от 1,5 до 3 лет)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r>
              <a:rPr lang="ru-RU" sz="2400" b="1" spc="50" dirty="0" smtClean="0">
                <a:ln w="11430"/>
                <a:solidFill>
                  <a:schemeClr val="tx1"/>
                </a:solidFill>
              </a:rPr>
              <a:t>Задачи:</a:t>
            </a:r>
            <a:endParaRPr lang="en-GB" sz="2400" b="1" spc="50" dirty="0">
              <a:ln w="11430"/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981200" y="1447799"/>
            <a:ext cx="6858000" cy="1162692"/>
            <a:chOff x="1296" y="1344"/>
            <a:chExt cx="2976" cy="454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1536" y="141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1B3E1">
                    <a:gamma/>
                    <a:tint val="21176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gray">
            <a:xfrm>
              <a:off x="1296" y="134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21B3E1">
                    <a:gamma/>
                    <a:shade val="46275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gray">
            <a:xfrm>
              <a:off x="1726" y="1374"/>
              <a:ext cx="2544" cy="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  </a:t>
              </a:r>
              <a:r>
                <a:rPr lang="ru-RU" b="1" dirty="0" smtClean="0"/>
                <a:t>Формировать позитивные эмоциональные отношения в системе «родитель-ребенок», осуществлять раннюю профилактику</a:t>
              </a:r>
            </a:p>
            <a:p>
              <a:endParaRPr lang="en-US" sz="1050" b="1" dirty="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gray">
            <a:xfrm>
              <a:off x="1393" y="140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1</a:t>
              </a: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1981200" y="2590800"/>
            <a:ext cx="6781800" cy="990600"/>
            <a:chOff x="1296" y="1824"/>
            <a:chExt cx="2976" cy="432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00">
                    <a:gamma/>
                    <a:tint val="21176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1798" y="1890"/>
              <a:ext cx="2160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  </a:t>
              </a:r>
              <a:r>
                <a:rPr lang="ru-RU" b="1" dirty="0" smtClean="0"/>
                <a:t>Повышать уровень психолого-педагогической компетентности родителей.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/>
                <a:t>2</a:t>
              </a:r>
            </a:p>
          </p:txBody>
        </p:sp>
      </p:grp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2057400" y="3581400"/>
            <a:ext cx="6705600" cy="1066800"/>
            <a:chOff x="1296" y="2304"/>
            <a:chExt cx="2976" cy="432"/>
          </a:xfrm>
        </p:grpSpPr>
        <p:sp>
          <p:nvSpPr>
            <p:cNvPr id="15" name="AutoShape 15"/>
            <p:cNvSpPr>
              <a:spLocks noChangeArrowheads="1"/>
            </p:cNvSpPr>
            <p:nvPr/>
          </p:nvSpPr>
          <p:spPr bwMode="gray">
            <a:xfrm>
              <a:off x="1536" y="237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9933">
                    <a:gamma/>
                    <a:tint val="21176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gray">
            <a:xfrm>
              <a:off x="1296" y="230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FF9933">
                    <a:gamma/>
                    <a:shade val="46275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gray">
            <a:xfrm>
              <a:off x="1769" y="2419"/>
              <a:ext cx="2160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  </a:t>
              </a:r>
              <a:r>
                <a:rPr lang="ru-RU" b="1" dirty="0" smtClean="0"/>
                <a:t>Развивать социальные и коммуникативные умения детей раннего возраста.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gray">
            <a:xfrm>
              <a:off x="1393" y="236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3</a:t>
              </a:r>
            </a:p>
          </p:txBody>
        </p:sp>
      </p:grpSp>
      <p:grpSp>
        <p:nvGrpSpPr>
          <p:cNvPr id="19" name="Group 33"/>
          <p:cNvGrpSpPr>
            <a:grpSpLocks/>
          </p:cNvGrpSpPr>
          <p:nvPr/>
        </p:nvGrpSpPr>
        <p:grpSpPr bwMode="auto">
          <a:xfrm>
            <a:off x="2057400" y="4724400"/>
            <a:ext cx="6705600" cy="1066800"/>
            <a:chOff x="1296" y="2832"/>
            <a:chExt cx="2976" cy="432"/>
          </a:xfrm>
        </p:grpSpPr>
        <p:sp>
          <p:nvSpPr>
            <p:cNvPr id="20" name="AutoShape 20"/>
            <p:cNvSpPr>
              <a:spLocks noChangeArrowheads="1"/>
            </p:cNvSpPr>
            <p:nvPr/>
          </p:nvSpPr>
          <p:spPr bwMode="gray">
            <a:xfrm>
              <a:off x="1536" y="2907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6ACD">
                    <a:gamma/>
                    <a:tint val="21176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21"/>
            <p:cNvSpPr>
              <a:spLocks noChangeArrowheads="1"/>
            </p:cNvSpPr>
            <p:nvPr/>
          </p:nvSpPr>
          <p:spPr bwMode="gray">
            <a:xfrm>
              <a:off x="1296" y="2832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E46ACD">
                    <a:gamma/>
                    <a:shade val="46275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gray">
            <a:xfrm>
              <a:off x="1803" y="2925"/>
              <a:ext cx="2160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  </a:t>
              </a:r>
              <a:r>
                <a:rPr lang="ru-RU" b="1" dirty="0" smtClean="0"/>
                <a:t>Способствовать интеграции ребенка с ОВЗ в социум.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gray">
            <a:xfrm>
              <a:off x="1393" y="289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4</a:t>
              </a:r>
            </a:p>
          </p:txBody>
        </p:sp>
      </p:grpSp>
      <p:grpSp>
        <p:nvGrpSpPr>
          <p:cNvPr id="24" name="Group 34"/>
          <p:cNvGrpSpPr>
            <a:grpSpLocks/>
          </p:cNvGrpSpPr>
          <p:nvPr/>
        </p:nvGrpSpPr>
        <p:grpSpPr bwMode="auto">
          <a:xfrm>
            <a:off x="2133600" y="5791200"/>
            <a:ext cx="6629400" cy="914400"/>
            <a:chOff x="1296" y="3360"/>
            <a:chExt cx="2978" cy="432"/>
          </a:xfrm>
        </p:grpSpPr>
        <p:sp>
          <p:nvSpPr>
            <p:cNvPr id="25" name="AutoShape 26"/>
            <p:cNvSpPr>
              <a:spLocks noChangeArrowheads="1"/>
            </p:cNvSpPr>
            <p:nvPr/>
          </p:nvSpPr>
          <p:spPr bwMode="gray">
            <a:xfrm>
              <a:off x="1538" y="3432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66FF">
                    <a:gamma/>
                    <a:tint val="21176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AutoShape 27"/>
            <p:cNvSpPr>
              <a:spLocks noChangeArrowheads="1"/>
            </p:cNvSpPr>
            <p:nvPr/>
          </p:nvSpPr>
          <p:spPr bwMode="gray">
            <a:xfrm>
              <a:off x="1296" y="3360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3366FF">
                    <a:gamma/>
                    <a:shade val="46275"/>
                    <a:invGamma/>
                  </a:srgbClr>
                </a:gs>
                <a:gs pos="100000">
                  <a:srgbClr val="3366FF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gray">
            <a:xfrm>
              <a:off x="1711" y="3432"/>
              <a:ext cx="2454" cy="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  </a:t>
              </a:r>
              <a:r>
                <a:rPr lang="ru-RU" b="1" dirty="0" smtClean="0"/>
                <a:t>Обеспечить психолого-педагогическое сопровождение родительства в семье.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gray">
            <a:xfrm>
              <a:off x="1393" y="3422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502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01000" cy="2514600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</a:rPr>
              <a:t>Целевая группа</a:t>
            </a:r>
            <a:r>
              <a:rPr lang="ru-RU" sz="2400" dirty="0" smtClean="0">
                <a:solidFill>
                  <a:schemeClr val="tx1"/>
                </a:solidFill>
              </a:rPr>
              <a:t>: </a:t>
            </a:r>
            <a:r>
              <a:rPr lang="ru-RU" sz="2400" dirty="0" smtClean="0">
                <a:solidFill>
                  <a:srgbClr val="C00000"/>
                </a:solidFill>
              </a:rPr>
              <a:t>семьи, воспитывающие детей раннего возраста (от 1,5 до 3 лет), в том числе с ограниченными возможностями здоровья, и признанные нуждающимися в социальном обслуживании: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- взрослые члены семьи;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- дети раннего возраста (1,5-3 лет</a:t>
            </a:r>
            <a:r>
              <a:rPr lang="ru-RU" sz="2400" b="1" dirty="0" smtClean="0">
                <a:solidFill>
                  <a:srgbClr val="C00000"/>
                </a:solidFill>
              </a:rPr>
              <a:t>).</a:t>
            </a: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Z:\.ФОТОАРХИВ\ФОТО сотрудники в работе 2016\ОСППП\ОСППП Мама и малыш\DSCN6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438400"/>
            <a:ext cx="5593432" cy="4199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7162800" cy="5334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</a:rPr>
              <a:t>Ожидаемые результаты: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2600" y="914400"/>
            <a:ext cx="7162800" cy="5638800"/>
          </a:xfrm>
        </p:spPr>
        <p:txBody>
          <a:bodyPr>
            <a:noAutofit/>
          </a:bodyPr>
          <a:lstStyle/>
          <a:p>
            <a:pPr lvl="0"/>
            <a:r>
              <a:rPr lang="ru-RU" sz="2100" b="1" dirty="0" smtClean="0"/>
              <a:t>Благополучное преодоление семьей кризисных ситуаций</a:t>
            </a:r>
            <a:r>
              <a:rPr lang="ru-RU" sz="2100" dirty="0" smtClean="0"/>
              <a:t>, которое определяется улучшением внутреннего состояния членов семьи (снижение уровня тревожности, конфликтности, выход из депрессии). </a:t>
            </a:r>
          </a:p>
          <a:p>
            <a:pPr lvl="0"/>
            <a:r>
              <a:rPr lang="ru-RU" sz="2100" b="1" dirty="0" smtClean="0"/>
              <a:t>Сформированность у родителей педагогических навыков и навыков общения</a:t>
            </a:r>
            <a:r>
              <a:rPr lang="ru-RU" sz="2100" dirty="0" smtClean="0"/>
              <a:t>, направленных на развитие и семейное воспитание ребенка раннего возраста.</a:t>
            </a:r>
          </a:p>
          <a:p>
            <a:pPr lvl="0" algn="just"/>
            <a:r>
              <a:rPr lang="ru-RU" sz="2100" b="1" dirty="0" err="1" smtClean="0"/>
              <a:t>Интесификация</a:t>
            </a:r>
            <a:r>
              <a:rPr lang="ru-RU" sz="2100" b="1" dirty="0" smtClean="0"/>
              <a:t> эмоционально-личностного общения в диаде «родитель-ребенок»</a:t>
            </a:r>
            <a:r>
              <a:rPr lang="ru-RU" sz="2100" dirty="0" smtClean="0"/>
              <a:t> (эмоциональное сближение членов семьи).</a:t>
            </a:r>
          </a:p>
          <a:p>
            <a:pPr lvl="0"/>
            <a:r>
              <a:rPr lang="ru-RU" sz="2100" b="1" dirty="0" smtClean="0"/>
              <a:t>Сформированность у ребенка раннего возраста </a:t>
            </a:r>
            <a:r>
              <a:rPr lang="ru-RU" sz="2100" dirty="0" smtClean="0"/>
              <a:t>первичных навыков общения со сверстниками и чужими взрослыми, повышение уровня психического развития.</a:t>
            </a:r>
          </a:p>
          <a:p>
            <a:pPr lvl="0"/>
            <a:r>
              <a:rPr lang="ru-RU" sz="2100" b="1" dirty="0" smtClean="0"/>
              <a:t>Прохождение периода адаптации ребенка </a:t>
            </a:r>
            <a:r>
              <a:rPr lang="ru-RU" sz="2100" dirty="0" smtClean="0"/>
              <a:t>к ДОО по легкому или среднему типу.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229600" cy="8382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Этапы реализации программы</a:t>
            </a:r>
            <a:endParaRPr lang="ru-RU" b="1" dirty="0">
              <a:solidFill>
                <a:srgbClr val="C00000"/>
              </a:solidFill>
            </a:endParaRPr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1981200" y="1066800"/>
            <a:ext cx="6629400" cy="990600"/>
            <a:chOff x="1296" y="1344"/>
            <a:chExt cx="2976" cy="432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1536" y="141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21B3E1">
                    <a:gamma/>
                    <a:tint val="21176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1296" y="134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21B3E1">
                    <a:gamma/>
                    <a:shade val="46275"/>
                    <a:invGamma/>
                  </a:srgbClr>
                </a:gs>
                <a:gs pos="100000">
                  <a:srgbClr val="21B3E1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gray">
            <a:xfrm>
              <a:off x="1912" y="1444"/>
              <a:ext cx="1753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/>
                <a:t>  </a:t>
              </a:r>
              <a:r>
                <a:rPr lang="ru-RU" sz="2800" b="1" dirty="0" smtClean="0"/>
                <a:t>организационный</a:t>
              </a:r>
              <a:endParaRPr lang="ru-RU" b="1" dirty="0" smtClean="0"/>
            </a:p>
            <a:p>
              <a:endParaRPr lang="en-US" sz="1050" b="1" dirty="0"/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gray">
            <a:xfrm>
              <a:off x="1428" y="1475"/>
              <a:ext cx="201" cy="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dirty="0"/>
                <a:t>1</a:t>
              </a:r>
            </a:p>
          </p:txBody>
        </p:sp>
      </p:grpSp>
      <p:grpSp>
        <p:nvGrpSpPr>
          <p:cNvPr id="15" name="Group 31"/>
          <p:cNvGrpSpPr>
            <a:grpSpLocks/>
          </p:cNvGrpSpPr>
          <p:nvPr/>
        </p:nvGrpSpPr>
        <p:grpSpPr bwMode="auto">
          <a:xfrm>
            <a:off x="1981200" y="2209800"/>
            <a:ext cx="6553200" cy="914400"/>
            <a:chOff x="1296" y="1824"/>
            <a:chExt cx="2976" cy="432"/>
          </a:xfrm>
        </p:grpSpPr>
        <p:sp>
          <p:nvSpPr>
            <p:cNvPr id="16" name="AutoShape 1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00">
                    <a:gamma/>
                    <a:tint val="21176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99CC00">
                    <a:gamma/>
                    <a:shade val="46275"/>
                    <a:invGamma/>
                  </a:srgbClr>
                </a:gs>
                <a:gs pos="100000">
                  <a:srgbClr val="99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gray">
            <a:xfrm>
              <a:off x="2369" y="1932"/>
              <a:ext cx="903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</a:rPr>
                <a:t>  </a:t>
              </a:r>
              <a:r>
                <a:rPr lang="ru-RU" sz="2800" b="1" dirty="0" smtClean="0"/>
                <a:t>основной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gray">
            <a:xfrm>
              <a:off x="1430" y="1932"/>
              <a:ext cx="22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dirty="0"/>
                <a:t>2</a:t>
              </a:r>
            </a:p>
          </p:txBody>
        </p:sp>
      </p:grpSp>
      <p:grpSp>
        <p:nvGrpSpPr>
          <p:cNvPr id="20" name="Group 33"/>
          <p:cNvGrpSpPr>
            <a:grpSpLocks/>
          </p:cNvGrpSpPr>
          <p:nvPr/>
        </p:nvGrpSpPr>
        <p:grpSpPr bwMode="auto">
          <a:xfrm>
            <a:off x="1981200" y="3276600"/>
            <a:ext cx="6629400" cy="914400"/>
            <a:chOff x="1296" y="2832"/>
            <a:chExt cx="2973" cy="432"/>
          </a:xfrm>
        </p:grpSpPr>
        <p:sp>
          <p:nvSpPr>
            <p:cNvPr id="21" name="AutoShape 20"/>
            <p:cNvSpPr>
              <a:spLocks noChangeArrowheads="1"/>
            </p:cNvSpPr>
            <p:nvPr/>
          </p:nvSpPr>
          <p:spPr bwMode="gray">
            <a:xfrm>
              <a:off x="1533" y="2894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46ACD">
                    <a:gamma/>
                    <a:tint val="21176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21"/>
            <p:cNvSpPr>
              <a:spLocks noChangeArrowheads="1"/>
            </p:cNvSpPr>
            <p:nvPr/>
          </p:nvSpPr>
          <p:spPr bwMode="gray">
            <a:xfrm>
              <a:off x="1296" y="2832"/>
              <a:ext cx="432" cy="432"/>
            </a:xfrm>
            <a:prstGeom prst="diamond">
              <a:avLst/>
            </a:prstGeom>
            <a:gradFill rotWithShape="1">
              <a:gsLst>
                <a:gs pos="0">
                  <a:srgbClr val="E46ACD">
                    <a:gamma/>
                    <a:shade val="46275"/>
                    <a:invGamma/>
                  </a:srgbClr>
                </a:gs>
                <a:gs pos="100000">
                  <a:srgbClr val="E46ACD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gray">
            <a:xfrm>
              <a:off x="2150" y="2940"/>
              <a:ext cx="142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  </a:t>
              </a:r>
              <a:r>
                <a:rPr lang="ru-RU" sz="2800" b="1" dirty="0" smtClean="0"/>
                <a:t>заключительный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gray">
            <a:xfrm>
              <a:off x="1431" y="2959"/>
              <a:ext cx="22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dirty="0"/>
                <a:t>4</a:t>
              </a:r>
            </a:p>
          </p:txBody>
        </p:sp>
      </p:grpSp>
      <p:pic>
        <p:nvPicPr>
          <p:cNvPr id="26" name="Picture 2" descr="Z:\.ФОТОАРХИВ\ФОТО сотрудники в работе 2016\ОСППП\ОСППП Мама и малыш\DSCN68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267200"/>
            <a:ext cx="3429000" cy="240030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Количественные показатели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676400" y="1524000"/>
          <a:ext cx="7162800" cy="467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7086600" cy="10331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Критерии оценки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эффективности программы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00200" y="1600200"/>
            <a:ext cx="7315200" cy="48768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/>
              <a:t>Сведения об особенностях социализации семьи: </a:t>
            </a:r>
            <a:r>
              <a:rPr lang="ru-RU" dirty="0" smtClean="0"/>
              <a:t>успешность адаптации ребенка к детскому саду после посещения занятий,  участие семей в различных массовых мероприятиях, акциях и пр.</a:t>
            </a:r>
          </a:p>
          <a:p>
            <a:pPr lvl="0"/>
            <a:r>
              <a:rPr lang="ru-RU" b="1" dirty="0" smtClean="0"/>
              <a:t>Количество семей, благополучно преодолевших ТЖС</a:t>
            </a:r>
            <a:r>
              <a:rPr lang="ru-RU" dirty="0" smtClean="0"/>
              <a:t>, в ходе или после посещения групп «Растем вместе».</a:t>
            </a:r>
          </a:p>
          <a:p>
            <a:pPr lvl="0"/>
            <a:r>
              <a:rPr lang="ru-RU" b="1" dirty="0" smtClean="0"/>
              <a:t>Результаты психологической диагностики:</a:t>
            </a:r>
            <a:r>
              <a:rPr lang="ru-RU" dirty="0" smtClean="0"/>
              <a:t> поведение в конфликте, уровень тревожности, уровень самооценки взрослых, стиль семейного воспитания, эмоциональные отношения в семье, особенности развития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Качественные показатели за 2021год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914400"/>
          <a:ext cx="8534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Адаптация детей к ДОО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81000" y="12954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.ФОТОАРХИВ\2015\Фото Мама и малыш\клуб СЕМЕЙНЫЙ ОЧАГ 16.10.15\DSC001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"/>
            <a:ext cx="4512502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 descr="C:\Users\Lera\Desktop\группы 2015\IMG_17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295400"/>
            <a:ext cx="2590800" cy="3520058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Z:\.ФОТОАРХИВ\2015\Фото Мама и малыш\110MSDCF\DSC00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886200"/>
            <a:ext cx="3657600" cy="2743560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314</Words>
  <Application>Microsoft Office PowerPoint</Application>
  <PresentationFormat>Экран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Программа социально-психологической и социально-педагогической поддержки материнства и отцовства  «Растём вместе»</vt:lpstr>
      <vt:lpstr>Цель: создание условий для успешной социализации семьи, воспитывающей ребенка (детей) раннего возраста (от 1,5 до 3 лет)  Задачи:</vt:lpstr>
      <vt:lpstr>Целевая группа: семьи, воспитывающие детей раннего возраста (от 1,5 до 3 лет), в том числе с ограниченными возможностями здоровья, и признанные нуждающимися в социальном обслуживании: - взрослые члены семьи; - дети раннего возраста (1,5-3 лет). </vt:lpstr>
      <vt:lpstr>Ожидаемые результаты:</vt:lpstr>
      <vt:lpstr>Этапы реализации программы</vt:lpstr>
      <vt:lpstr>Количественные показатели</vt:lpstr>
      <vt:lpstr>Критерии оценки  эффективности программы</vt:lpstr>
      <vt:lpstr>Качественные показатели за 2021год</vt:lpstr>
      <vt:lpstr>Адаптация детей к ДОО</vt:lpstr>
      <vt:lpstr>Презентация PowerPoint</vt:lpstr>
    </vt:vector>
  </TitlesOfParts>
  <Company>HYATT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IS</dc:creator>
  <cp:lastModifiedBy>з</cp:lastModifiedBy>
  <cp:revision>50</cp:revision>
  <dcterms:created xsi:type="dcterms:W3CDTF">2015-12-09T15:59:37Z</dcterms:created>
  <dcterms:modified xsi:type="dcterms:W3CDTF">2022-05-13T05:55:34Z</dcterms:modified>
</cp:coreProperties>
</file>